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Poppins" pitchFamily="2" charset="77"/>
      <p:regular r:id="rId18"/>
      <p:bold r:id="rId19"/>
      <p:italic r:id="rId20"/>
      <p:boldItalic r:id="rId21"/>
    </p:embeddedFont>
    <p:embeddedFont>
      <p:font typeface="Poppins Bold" pitchFamily="2" charset="77"/>
      <p:regular r:id="rId22"/>
      <p:bold r:id="rId23"/>
    </p:embeddedFont>
    <p:embeddedFont>
      <p:font typeface="Quicksand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3" autoAdjust="0"/>
    <p:restoredTop sz="94576" autoAdjust="0"/>
  </p:normalViewPr>
  <p:slideViewPr>
    <p:cSldViewPr>
      <p:cViewPr varScale="1">
        <p:scale>
          <a:sx n="61" d="100"/>
          <a:sy n="61" d="100"/>
        </p:scale>
        <p:origin x="232" y="1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969350" cy="353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KNN: your first Machine Learning Algo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38083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3050" y="3861362"/>
            <a:ext cx="9000304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Train Set: 60%-80% of all the data available. Used to have the model learn.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Test Set: Used with the train algorithm to extract predicted values.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Evaluation: Comparison between predicted values and real ones to determine how well it makes predictions.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2517044"/>
            <a:ext cx="7581900" cy="110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MAIN IDEA (we will cover this in depth on another day)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53354" y="1116847"/>
            <a:ext cx="8815983" cy="7802290"/>
            <a:chOff x="0" y="0"/>
            <a:chExt cx="9721657" cy="8603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21648" cy="8603863"/>
            </a:xfrm>
            <a:custGeom>
              <a:avLst/>
              <a:gdLst/>
              <a:ahLst/>
              <a:cxnLst/>
              <a:rect l="l" t="t" r="r" b="b"/>
              <a:pathLst>
                <a:path w="9721648" h="8603863">
                  <a:moveTo>
                    <a:pt x="0" y="0"/>
                  </a:moveTo>
                  <a:lnTo>
                    <a:pt x="9721648" y="0"/>
                  </a:lnTo>
                  <a:lnTo>
                    <a:pt x="9721648" y="8603863"/>
                  </a:lnTo>
                  <a:lnTo>
                    <a:pt x="0" y="8603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4839" t="-2063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4165311" cy="353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 spc="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EXAMPLES</a:t>
            </a:r>
          </a:p>
          <a:p>
            <a:pPr algn="l">
              <a:lnSpc>
                <a:spcPts val="9072"/>
              </a:lnSpc>
            </a:pPr>
            <a:r>
              <a:rPr lang="en-US" sz="8400" spc="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(Lets see it in Python)</a:t>
            </a:r>
          </a:p>
          <a:p>
            <a:pPr algn="l">
              <a:lnSpc>
                <a:spcPts val="9072"/>
              </a:lnSpc>
            </a:pPr>
            <a:endParaRPr lang="en-US" sz="8400" spc="15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PYTHON CODE TIME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2252625"/>
            <a:ext cx="7581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Iris Dataset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568253" y="2766975"/>
            <a:ext cx="12170202" cy="6873357"/>
            <a:chOff x="0" y="0"/>
            <a:chExt cx="16226936" cy="91644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26890" cy="9164447"/>
            </a:xfrm>
            <a:custGeom>
              <a:avLst/>
              <a:gdLst/>
              <a:ahLst/>
              <a:cxnLst/>
              <a:rect l="l" t="t" r="r" b="b"/>
              <a:pathLst>
                <a:path w="16226890" h="9164447">
                  <a:moveTo>
                    <a:pt x="0" y="0"/>
                  </a:moveTo>
                  <a:lnTo>
                    <a:pt x="16226890" y="0"/>
                  </a:lnTo>
                  <a:lnTo>
                    <a:pt x="16226890" y="9164447"/>
                  </a:lnTo>
                  <a:lnTo>
                    <a:pt x="0" y="9164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88" r="-2188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909944" y="0"/>
            <a:ext cx="8377796" cy="10287002"/>
          </a:xfrm>
          <a:custGeom>
            <a:avLst/>
            <a:gdLst/>
            <a:ahLst/>
            <a:cxnLst/>
            <a:rect l="l" t="t" r="r" b="b"/>
            <a:pathLst>
              <a:path w="8377796" h="10287002">
                <a:moveTo>
                  <a:pt x="0" y="0"/>
                </a:moveTo>
                <a:lnTo>
                  <a:pt x="8377796" y="0"/>
                </a:lnTo>
                <a:lnTo>
                  <a:pt x="837779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099" b="-1109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9909944" y="0"/>
            <a:ext cx="12328989" cy="10287002"/>
          </a:xfrm>
          <a:custGeom>
            <a:avLst/>
            <a:gdLst/>
            <a:ahLst/>
            <a:cxnLst/>
            <a:rect l="l" t="t" r="r" b="b"/>
            <a:pathLst>
              <a:path w="12328989" h="10287002">
                <a:moveTo>
                  <a:pt x="0" y="0"/>
                </a:moveTo>
                <a:lnTo>
                  <a:pt x="12328989" y="0"/>
                </a:lnTo>
                <a:lnTo>
                  <a:pt x="12328989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00" r="-1250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Freeform 5"/>
          <p:cNvSpPr/>
          <p:nvPr/>
        </p:nvSpPr>
        <p:spPr>
          <a:xfrm>
            <a:off x="9909944" y="0"/>
            <a:ext cx="12352120" cy="10287000"/>
          </a:xfrm>
          <a:custGeom>
            <a:avLst/>
            <a:gdLst/>
            <a:ahLst/>
            <a:cxnLst/>
            <a:rect l="l" t="t" r="r" b="b"/>
            <a:pathLst>
              <a:path w="12352120" h="1028700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00" r="-1249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Freeform 6"/>
          <p:cNvSpPr/>
          <p:nvPr/>
        </p:nvSpPr>
        <p:spPr>
          <a:xfrm>
            <a:off x="9886813" y="0"/>
            <a:ext cx="12352120" cy="10287002"/>
          </a:xfrm>
          <a:custGeom>
            <a:avLst/>
            <a:gdLst/>
            <a:ahLst/>
            <a:cxnLst/>
            <a:rect l="l" t="t" r="r" b="b"/>
            <a:pathLst>
              <a:path w="12352120" h="10287002">
                <a:moveTo>
                  <a:pt x="0" y="0"/>
                </a:moveTo>
                <a:lnTo>
                  <a:pt x="12352120" y="0"/>
                </a:lnTo>
                <a:lnTo>
                  <a:pt x="12352120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0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38083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TURING TEST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229209" y="2530255"/>
            <a:ext cx="10318009" cy="6728045"/>
            <a:chOff x="0" y="0"/>
            <a:chExt cx="13757345" cy="89707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57402" cy="8970772"/>
            </a:xfrm>
            <a:custGeom>
              <a:avLst/>
              <a:gdLst/>
              <a:ahLst/>
              <a:cxnLst/>
              <a:rect l="l" t="t" r="r" b="b"/>
              <a:pathLst>
                <a:path w="13757402" h="8970772">
                  <a:moveTo>
                    <a:pt x="0" y="0"/>
                  </a:moveTo>
                  <a:lnTo>
                    <a:pt x="13757402" y="0"/>
                  </a:lnTo>
                  <a:lnTo>
                    <a:pt x="13757402" y="8970772"/>
                  </a:lnTo>
                  <a:lnTo>
                    <a:pt x="0" y="8970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7372952" y="1746765"/>
            <a:ext cx="10599707" cy="6793470"/>
            <a:chOff x="0" y="0"/>
            <a:chExt cx="14132943" cy="9057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32943" cy="9057960"/>
            </a:xfrm>
            <a:custGeom>
              <a:avLst/>
              <a:gdLst/>
              <a:ahLst/>
              <a:cxnLst/>
              <a:rect l="l" t="t" r="r" b="b"/>
              <a:pathLst>
                <a:path w="14132943" h="9057960">
                  <a:moveTo>
                    <a:pt x="0" y="0"/>
                  </a:moveTo>
                  <a:lnTo>
                    <a:pt x="14132943" y="0"/>
                  </a:lnTo>
                  <a:lnTo>
                    <a:pt x="14132943" y="9057960"/>
                  </a:lnTo>
                  <a:lnTo>
                    <a:pt x="0" y="905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47937"/>
            <a:ext cx="6236834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GENERALIZATION, UNDERFITTING &amp; OVERFITTING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129354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TODAY: WE WILL LEARN ABOUT OUR FIRST ALGORITHM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3050" y="4741612"/>
            <a:ext cx="9000304" cy="368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Can be used for both classification or regression</a:t>
            </a: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Supervised ML Algorithm</a:t>
            </a: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Assumes that similar things are "closer* together"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3580374"/>
            <a:ext cx="75819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K-</a:t>
            </a: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Nearest </a:t>
            </a:r>
            <a:r>
              <a:rPr lang="en-US" sz="36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eighbours </a:t>
            </a:r>
            <a:r>
              <a:rPr lang="en-US" sz="36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(KNN)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8638149"/>
            <a:ext cx="7581900" cy="47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*Question for next classes: what does closer mean?</a:t>
            </a:r>
          </a:p>
          <a:p>
            <a:pPr algn="l">
              <a:lnSpc>
                <a:spcPts val="960"/>
              </a:lnSpc>
            </a:pPr>
            <a:endParaRPr lang="en-US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752957" y="1444210"/>
            <a:ext cx="7002182" cy="7436318"/>
            <a:chOff x="0" y="0"/>
            <a:chExt cx="7308139" cy="77612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08088" cy="7761224"/>
            </a:xfrm>
            <a:custGeom>
              <a:avLst/>
              <a:gdLst/>
              <a:ahLst/>
              <a:cxnLst/>
              <a:rect l="l" t="t" r="r" b="b"/>
              <a:pathLst>
                <a:path w="7308088" h="7761224">
                  <a:moveTo>
                    <a:pt x="0" y="0"/>
                  </a:moveTo>
                  <a:lnTo>
                    <a:pt x="7308088" y="0"/>
                  </a:lnTo>
                  <a:lnTo>
                    <a:pt x="7308088" y="7761224"/>
                  </a:lnTo>
                  <a:lnTo>
                    <a:pt x="0" y="7761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3704646"/>
            <a:ext cx="8466904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These are known as our </a:t>
            </a:r>
            <a:r>
              <a:rPr lang="en-US" sz="3000" dirty="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 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or inputs</a:t>
            </a: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We are trying to predict if a person with certain hours studied and hours slept before a test will pass or fail.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The category </a:t>
            </a:r>
            <a:r>
              <a:rPr lang="en-US" sz="3000" dirty="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pass</a:t>
            </a: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 or </a:t>
            </a:r>
            <a:r>
              <a:rPr lang="en-US" sz="3000" dirty="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fail</a:t>
            </a: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 is an example of the target variable we are trying to predict in supervised ML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2262150"/>
            <a:ext cx="75819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Imagine you have two independent variables: Hours Slept and Hours studied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Freeform 7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8" name="TextBox 8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100" y="7942012"/>
            <a:ext cx="8466904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Very Simple Training Process -&gt; there are no model parameters to optimise only </a:t>
            </a:r>
            <a:r>
              <a:rPr lang="en-US" sz="300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hyperparameter</a:t>
            </a: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 K (number of neighbours)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2252625"/>
            <a:ext cx="75819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involved mapping the points available to the feature space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7942012"/>
            <a:ext cx="8466904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K = 3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Insert a new point from the test data set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 the 3 closest neighbours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2252625"/>
            <a:ext cx="75819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involved mapping the points available to the feature space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92759" y="3929989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0"/>
                </a:moveTo>
                <a:lnTo>
                  <a:pt x="219075" y="0"/>
                </a:lnTo>
                <a:lnTo>
                  <a:pt x="21907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2" name="TextBox 12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7942012"/>
            <a:ext cx="8466904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K = 3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Insert a new point from the test data set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 the 3 closest neighbours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2252625"/>
            <a:ext cx="75819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involved mapping the points available to the feature space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92759" y="3929989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0"/>
                </a:moveTo>
                <a:lnTo>
                  <a:pt x="219075" y="0"/>
                </a:lnTo>
                <a:lnTo>
                  <a:pt x="21907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2" name="Freeform 12"/>
          <p:cNvSpPr/>
          <p:nvPr/>
        </p:nvSpPr>
        <p:spPr>
          <a:xfrm>
            <a:off x="14078434" y="3615664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0" y="0"/>
                </a:moveTo>
                <a:lnTo>
                  <a:pt x="847725" y="0"/>
                </a:lnTo>
                <a:lnTo>
                  <a:pt x="847725" y="847725"/>
                </a:lnTo>
                <a:lnTo>
                  <a:pt x="0" y="847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3" name="TextBox 1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7942012"/>
            <a:ext cx="846690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Apply a majority vote system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And assign the class of the winner.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2252625"/>
            <a:ext cx="75819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involved mapping the points available to the feature space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92759" y="3929989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0"/>
                </a:moveTo>
                <a:lnTo>
                  <a:pt x="219075" y="0"/>
                </a:lnTo>
                <a:lnTo>
                  <a:pt x="21907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0047FC"/>
          </a:solidFill>
          <a:ln>
            <a:noFill/>
          </a:ln>
        </p:spPr>
        <p:txBody>
          <a:bodyPr/>
          <a:lstStyle/>
          <a:p>
            <a:endParaRPr lang="en-PT"/>
          </a:p>
        </p:txBody>
      </p:sp>
      <p:sp>
        <p:nvSpPr>
          <p:cNvPr id="12" name="Freeform 12"/>
          <p:cNvSpPr/>
          <p:nvPr/>
        </p:nvSpPr>
        <p:spPr>
          <a:xfrm>
            <a:off x="14078434" y="3615664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0" y="0"/>
                </a:moveTo>
                <a:lnTo>
                  <a:pt x="847725" y="0"/>
                </a:lnTo>
                <a:lnTo>
                  <a:pt x="847725" y="847725"/>
                </a:lnTo>
                <a:lnTo>
                  <a:pt x="0" y="847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3" name="TextBox 1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7942012"/>
            <a:ext cx="846690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 the neighbours and perform an anverage of the target variable's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2100" y="2252625"/>
            <a:ext cx="7581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What if it were </a:t>
            </a:r>
            <a:r>
              <a:rPr lang="en-US" sz="32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regression</a:t>
            </a: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078434" y="3615664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0" y="0"/>
                </a:moveTo>
                <a:lnTo>
                  <a:pt x="847725" y="0"/>
                </a:lnTo>
                <a:lnTo>
                  <a:pt x="847725" y="847725"/>
                </a:lnTo>
                <a:lnTo>
                  <a:pt x="0" y="847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3" name="TextBox 1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8B08837-738F-C433-9873-8A0DC480D13F}"/>
              </a:ext>
            </a:extLst>
          </p:cNvPr>
          <p:cNvSpPr/>
          <p:nvPr/>
        </p:nvSpPr>
        <p:spPr>
          <a:xfrm>
            <a:off x="14392759" y="3929989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0"/>
                </a:moveTo>
                <a:lnTo>
                  <a:pt x="219075" y="0"/>
                </a:lnTo>
                <a:lnTo>
                  <a:pt x="21907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0047FC"/>
          </a:solidFill>
          <a:ln>
            <a:noFill/>
          </a:ln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163946"/>
            <a:ext cx="7833343" cy="6635441"/>
            <a:chOff x="0" y="0"/>
            <a:chExt cx="10444457" cy="88472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44480" cy="8847201"/>
            </a:xfrm>
            <a:custGeom>
              <a:avLst/>
              <a:gdLst/>
              <a:ahLst/>
              <a:cxnLst/>
              <a:rect l="l" t="t" r="r" b="b"/>
              <a:pathLst>
                <a:path w="10444480" h="8847201">
                  <a:moveTo>
                    <a:pt x="0" y="0"/>
                  </a:moveTo>
                  <a:lnTo>
                    <a:pt x="10444480" y="0"/>
                  </a:lnTo>
                  <a:lnTo>
                    <a:pt x="10444480" y="8847201"/>
                  </a:lnTo>
                  <a:lnTo>
                    <a:pt x="0" y="8847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68936" y="-4566991"/>
            <a:ext cx="11513262" cy="22766540"/>
            <a:chOff x="0" y="0"/>
            <a:chExt cx="6445103" cy="12744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5"/>
              <a:stretch>
                <a:fillRect l="-81827" r="-8182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PYTHON CODE 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100" y="2252625"/>
            <a:ext cx="7581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Iris Dataset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465</Words>
  <Application>Microsoft Macintosh PowerPoint</Application>
  <PresentationFormat>Custom</PresentationFormat>
  <Paragraphs>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Quicksand Bold</vt:lpstr>
      <vt:lpstr>Poppins Bold</vt:lpstr>
      <vt:lpstr>Calibri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2</cp:revision>
  <dcterms:created xsi:type="dcterms:W3CDTF">2006-08-16T00:00:00Z</dcterms:created>
  <dcterms:modified xsi:type="dcterms:W3CDTF">2024-08-12T22:20:39Z</dcterms:modified>
  <dc:identifier>DAGNevjx4Nw</dc:identifier>
</cp:coreProperties>
</file>